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8" r:id="rId2"/>
    <p:sldId id="257" r:id="rId3"/>
    <p:sldId id="301" r:id="rId4"/>
    <p:sldId id="310" r:id="rId5"/>
    <p:sldId id="311" r:id="rId6"/>
    <p:sldId id="312" r:id="rId7"/>
    <p:sldId id="293" r:id="rId8"/>
    <p:sldId id="313" r:id="rId9"/>
    <p:sldId id="314" r:id="rId10"/>
    <p:sldId id="315" r:id="rId11"/>
    <p:sldId id="316" r:id="rId12"/>
    <p:sldId id="300" r:id="rId13"/>
    <p:sldId id="295" r:id="rId14"/>
    <p:sldId id="317" r:id="rId15"/>
    <p:sldId id="306" r:id="rId16"/>
    <p:sldId id="307" r:id="rId17"/>
    <p:sldId id="308" r:id="rId18"/>
    <p:sldId id="309" r:id="rId19"/>
    <p:sldId id="323" r:id="rId20"/>
    <p:sldId id="319" r:id="rId21"/>
    <p:sldId id="324" r:id="rId22"/>
    <p:sldId id="321" r:id="rId23"/>
    <p:sldId id="322" r:id="rId24"/>
    <p:sldId id="320" r:id="rId25"/>
    <p:sldId id="318" r:id="rId26"/>
    <p:sldId id="30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47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5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1E303-2A61-42B4-A991-76E5A5193ACA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3B3DC-7107-4CA2-B35D-D9FFD59AE9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3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9A946F7-B865-4D3F-A0C3-5F64512BDA76}" type="datetimeFigureOut">
              <a:rPr lang="ru-RU" smtClean="0"/>
              <a:pPr/>
              <a:t>29.09.2022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ou29.edunv.ru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3"/>
          <p:cNvSpPr txBox="1">
            <a:spLocks/>
          </p:cNvSpPr>
          <p:nvPr/>
        </p:nvSpPr>
        <p:spPr>
          <a:xfrm>
            <a:off x="1000100" y="5943600"/>
            <a:ext cx="7772400" cy="557234"/>
          </a:xfrm>
          <a:prstGeom prst="rect">
            <a:avLst/>
          </a:prstGeom>
        </p:spPr>
        <p:txBody>
          <a:bodyPr vert="horz" lIns="182880" tIns="0">
            <a:normAutofit/>
          </a:bodyPr>
          <a:lstStyle/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3989511"/>
            <a:ext cx="181422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196684" y="1628799"/>
            <a:ext cx="8664996" cy="2360711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Родительское </a:t>
            </a:r>
            <a:r>
              <a:rPr lang="ru-RU" sz="3200" dirty="0" smtClean="0"/>
              <a:t>собрание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400" dirty="0"/>
              <a:t>в группе общеразвивающей направленности </a:t>
            </a:r>
            <a:br>
              <a:rPr lang="ru-RU" sz="2400" dirty="0"/>
            </a:br>
            <a:r>
              <a:rPr lang="ru-RU" sz="2400" dirty="0"/>
              <a:t>для детей среднего дошкольного </a:t>
            </a:r>
            <a:r>
              <a:rPr lang="ru-RU" sz="2400" dirty="0" smtClean="0"/>
              <a:t>возраста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от 4 - до 5 </a:t>
            </a:r>
            <a:r>
              <a:rPr lang="ru-RU" sz="2400" dirty="0" smtClean="0"/>
              <a:t>лет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«Начинаем </a:t>
            </a:r>
            <a:r>
              <a:rPr lang="ru-RU" sz="3200" dirty="0"/>
              <a:t>н</a:t>
            </a:r>
            <a:r>
              <a:rPr lang="ru-RU" sz="3200" dirty="0" smtClean="0"/>
              <a:t>овый учебный год»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211960" y="4577372"/>
            <a:ext cx="4560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Подготовили воспитатели: </a:t>
            </a:r>
            <a:endParaRPr lang="en-US" dirty="0" smtClean="0"/>
          </a:p>
          <a:p>
            <a:pPr algn="r"/>
            <a:r>
              <a:rPr lang="ru-RU" dirty="0" smtClean="0"/>
              <a:t>Сабитова Венера </a:t>
            </a:r>
            <a:r>
              <a:rPr lang="ru-RU" dirty="0" err="1" smtClean="0"/>
              <a:t>Талгатовна</a:t>
            </a:r>
            <a:endParaRPr lang="ru-RU" dirty="0" smtClean="0"/>
          </a:p>
          <a:p>
            <a:pPr algn="r"/>
            <a:r>
              <a:rPr lang="ru-RU" dirty="0" smtClean="0"/>
              <a:t>Алексеева Юлия Николаевна</a:t>
            </a:r>
          </a:p>
          <a:p>
            <a:pPr algn="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00100" y="620688"/>
            <a:ext cx="6884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Муниципальное автономное дошкольное образовательное учреждение г. Нижневартовска детский сад № 29 «Ёлочка»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3529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Социально – коммуникативное развитие: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Уметь договариваться  с  детьми, во что играть, кто кем будет в игре;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Использовать  «вежливые» слова;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Иметь  представление о работе своих родителей;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Знать название своей Родины;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Знать название города, деревни, где живут, улицу;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Соблюдать  элементарные правила организованного поведения в детском саду;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Соблюдать  правила поведения на улице и в транспорте;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Знать правила дорожного движения (улицу переходят в специальных местах, переходить только на зелёный сигнал светофора);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Соблюдать  элементарные правила поведения в природе (способы безопасного взаимодействия с растениями и животными, бережного отношения к окружающей природе);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Иметь  представление о значимости труда взрослых;</a:t>
            </a:r>
            <a:endParaRPr lang="ru-RU" sz="1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Бережно относится к тому, что сделано руками человека.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56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7040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развитие: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Ходить и бегать, согласовывая движения рук и ног; 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Прыгать на 2-х ногах на месте и с продвижением вперед, прыгать в длину с места не менее 70 см;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Брать, держать, переносить, класть, катать, бросать мяч из-за головы, от груди;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Метать предметы правой и левой рукой на дальность на расстояние не менее 5 метров, отбивать мяч о землю (пол) не меньше  5 раз подряд;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Лазать по лесенке - стремянке, гимнастической стене не пропуская реек, перелезая с одного пролёта на другой; 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Ползать, подлезать под натянутую верёвку, перелизать через бревно, лежащее на полу;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Строиться в колонну по одному, парами, в круг, шеренгу;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Кататься на двухколёсном велосипеде;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Ориентироваться в пространстве.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8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85519" y="332656"/>
            <a:ext cx="90134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Родительский клуб</a:t>
            </a:r>
          </a:p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«Мы </a:t>
            </a:r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партнеры</a:t>
            </a:r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72816"/>
            <a:ext cx="7480612" cy="4605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5471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7" y="332656"/>
            <a:ext cx="72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Цель клуба</a:t>
            </a:r>
            <a:r>
              <a:rPr lang="ru-RU" dirty="0" smtClean="0"/>
              <a:t>:</a:t>
            </a:r>
          </a:p>
          <a:p>
            <a:pPr algn="just"/>
            <a:r>
              <a:rPr lang="ru-RU" dirty="0" smtClean="0"/>
              <a:t>- </a:t>
            </a:r>
            <a:r>
              <a:rPr lang="ru-RU" dirty="0"/>
              <a:t>выстроить доверительные и партнёрские отношения с семьёй на основе диалогической стратегии сотрудничества педагогов и родителей;</a:t>
            </a:r>
          </a:p>
          <a:p>
            <a:pPr algn="just"/>
            <a:r>
              <a:rPr lang="ru-RU" dirty="0"/>
              <a:t> - повысить эффективность позитивного воспитательного влияния детского сада на семью.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03848" y="199464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План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618729"/>
              </p:ext>
            </p:extLst>
          </p:nvPr>
        </p:nvGraphicFramePr>
        <p:xfrm>
          <a:off x="323528" y="2337613"/>
          <a:ext cx="8424937" cy="44163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0011">
                  <a:extLst>
                    <a:ext uri="{9D8B030D-6E8A-4147-A177-3AD203B41FA5}">
                      <a16:colId xmlns:a16="http://schemas.microsoft.com/office/drawing/2014/main" val="3497719743"/>
                    </a:ext>
                  </a:extLst>
                </a:gridCol>
                <a:gridCol w="3146578">
                  <a:extLst>
                    <a:ext uri="{9D8B030D-6E8A-4147-A177-3AD203B41FA5}">
                      <a16:colId xmlns:a16="http://schemas.microsoft.com/office/drawing/2014/main" val="3276666540"/>
                    </a:ext>
                  </a:extLst>
                </a:gridCol>
                <a:gridCol w="2358348">
                  <a:extLst>
                    <a:ext uri="{9D8B030D-6E8A-4147-A177-3AD203B41FA5}">
                      <a16:colId xmlns:a16="http://schemas.microsoft.com/office/drawing/2014/main" val="1868073093"/>
                    </a:ext>
                  </a:extLst>
                </a:gridCol>
              </a:tblGrid>
              <a:tr h="183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Сентябрь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Октябрь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Ноябрь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extLst>
                  <a:ext uri="{0D108BD9-81ED-4DB2-BD59-A6C34878D82A}">
                    <a16:rowId xmlns:a16="http://schemas.microsoft.com/office/drawing/2014/main" val="3670948514"/>
                  </a:ext>
                </a:extLst>
              </a:tr>
              <a:tr h="699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«Моя семья»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Цель: сформировать представления молодых родителей о семье.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«Детско-родительские отношения» Цель: помочь родителям понять характер взаимоотношений с ребенком.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«Общаемся с детьми» Цель: изменение родительских позиций с целью гармонизации стиля воспитания.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extLst>
                  <a:ext uri="{0D108BD9-81ED-4DB2-BD59-A6C34878D82A}">
                    <a16:rowId xmlns:a16="http://schemas.microsoft.com/office/drawing/2014/main" val="1191277023"/>
                  </a:ext>
                </a:extLst>
              </a:tr>
              <a:tr h="183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Декабрь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Январь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Февраль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extLst>
                  <a:ext uri="{0D108BD9-81ED-4DB2-BD59-A6C34878D82A}">
                    <a16:rowId xmlns:a16="http://schemas.microsoft.com/office/drawing/2014/main" val="4142625334"/>
                  </a:ext>
                </a:extLst>
              </a:tr>
              <a:tr h="1049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«Психологический климат семьи»</a:t>
                      </a:r>
                      <a:endParaRPr lang="ru-RU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Цель: учить родителей моделировать наиболее комфортные отношения в семье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семье «Когда ребенок сводит Вас с ума» Цель: повышение родительской компетентности в понимании природы внутренних переживаний и потребностей ребенка. Обучение эффективным способам взаимодействия с ним.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«Я тебе доверяю» Цель: обучение конструктивному решению конфликтов.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extLst>
                  <a:ext uri="{0D108BD9-81ED-4DB2-BD59-A6C34878D82A}">
                    <a16:rowId xmlns:a16="http://schemas.microsoft.com/office/drawing/2014/main" val="1944097424"/>
                  </a:ext>
                </a:extLst>
              </a:tr>
              <a:tr h="183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Апрель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extLst>
                  <a:ext uri="{0D108BD9-81ED-4DB2-BD59-A6C34878D82A}">
                    <a16:rowId xmlns:a16="http://schemas.microsoft.com/office/drawing/2014/main" val="1981096767"/>
                  </a:ext>
                </a:extLst>
              </a:tr>
              <a:tr h="699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«Роль отца в семье» Цель: формировать представление о роли отца в семье, его отношения к воспитанию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Родительский практикум «Учусь быть родителем» Цель: коррекция взаимоотношений, формирование взаимопонимания, положительного эмоционального настроя. Закрепление полученных знаний.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«Ваш ребенок повзрослел» Цель: формирование системы представлений родителей о готовности семьи к взрослению ребенка. Повышение родительской компетенции по вопросу воспитания ребенка. Снижение тревожности перед трудностями адаптации к новым условиям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extLst>
                  <a:ext uri="{0D108BD9-81ED-4DB2-BD59-A6C34878D82A}">
                    <a16:rowId xmlns:a16="http://schemas.microsoft.com/office/drawing/2014/main" val="337917842"/>
                  </a:ext>
                </a:extLst>
              </a:tr>
              <a:tr h="12616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998" marR="339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562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246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828836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Проведение профилактической работы </a:t>
            </a:r>
            <a:endParaRPr lang="ru-RU" b="1" dirty="0" smtClean="0"/>
          </a:p>
          <a:p>
            <a:pPr algn="ctr"/>
            <a:r>
              <a:rPr lang="ru-RU" b="1" dirty="0" smtClean="0"/>
              <a:t>по </a:t>
            </a:r>
            <a:r>
              <a:rPr lang="ru-RU" b="1" dirty="0"/>
              <a:t>вопросам безопасности дорожного движения, пожарной безопасности,  антитеррора</a:t>
            </a:r>
          </a:p>
        </p:txBody>
      </p:sp>
    </p:spTree>
    <p:extLst>
      <p:ext uri="{BB962C8B-B14F-4D97-AF65-F5344CB8AC3E}">
        <p14:creationId xmlns:p14="http://schemas.microsoft.com/office/powerpoint/2010/main" val="2882152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"/>
          <p:cNvSpPr txBox="1">
            <a:spLocks/>
          </p:cNvSpPr>
          <p:nvPr/>
        </p:nvSpPr>
        <p:spPr>
          <a:xfrm>
            <a:off x="611188" y="692150"/>
            <a:ext cx="8548687" cy="54737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900113" y="981075"/>
            <a:ext cx="7704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33333"/>
                </a:solidFill>
                <a:latin typeface="Montserrat"/>
              </a:rPr>
              <a:t>                           </a:t>
            </a:r>
            <a:endParaRPr lang="ru-RU">
              <a:solidFill>
                <a:srgbClr val="333333"/>
              </a:solidFill>
              <a:latin typeface="Montserrat"/>
            </a:endParaRPr>
          </a:p>
        </p:txBody>
      </p:sp>
      <p:sp>
        <p:nvSpPr>
          <p:cNvPr id="5" name="Заголовок 10"/>
          <p:cNvSpPr txBox="1">
            <a:spLocks/>
          </p:cNvSpPr>
          <p:nvPr/>
        </p:nvSpPr>
        <p:spPr>
          <a:xfrm>
            <a:off x="1754188" y="428625"/>
            <a:ext cx="7026275" cy="62865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</a:rPr>
              <a:t>Антитеррористическая безопасность и пропускной режим</a:t>
            </a:r>
          </a:p>
        </p:txBody>
      </p:sp>
      <p:sp>
        <p:nvSpPr>
          <p:cNvPr id="6" name="Заголовок 10"/>
          <p:cNvSpPr txBox="1">
            <a:spLocks/>
          </p:cNvSpPr>
          <p:nvPr/>
        </p:nvSpPr>
        <p:spPr>
          <a:xfrm>
            <a:off x="712788" y="981075"/>
            <a:ext cx="8067675" cy="5761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/>
            <a:r>
              <a:rPr lang="ru-RU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                    </a:t>
            </a:r>
            <a:r>
              <a:rPr lang="ru-RU" sz="15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В соответствии с постановлением Правительства РФ от      02.08.2019г. №1006 в МАДОУ ДС №29 «Ёлочка» физическая охрана осуществляется  ООО ЧОО «Капкан» с 07.00 до 19.00</a:t>
            </a:r>
          </a:p>
          <a:p>
            <a:pPr marL="342900" indent="-342900"/>
            <a:r>
              <a:rPr lang="ru-RU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                                               </a:t>
            </a:r>
            <a:r>
              <a:rPr lang="ru-RU" sz="15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Просим Вас:</a:t>
            </a:r>
          </a:p>
          <a:p>
            <a:pPr marL="342900" indent="-342900">
              <a:buFontTx/>
              <a:buAutoNum type="arabicParenR"/>
            </a:pPr>
            <a:r>
              <a:rPr lang="ru-RU" sz="1600" dirty="0">
                <a:latin typeface="Verdana" pitchFamily="34" charset="0"/>
              </a:rPr>
              <a:t>Соблюдать пропускной режим: входить и выходить из здания через центральную дверь, </a:t>
            </a:r>
            <a:r>
              <a:rPr lang="ru-RU" sz="1600" b="1" dirty="0">
                <a:latin typeface="Verdana" pitchFamily="34" charset="0"/>
              </a:rPr>
              <a:t>приложив индивидуальный чип</a:t>
            </a:r>
            <a:r>
              <a:rPr lang="ru-RU" sz="1600" dirty="0">
                <a:latin typeface="Verdana" pitchFamily="34" charset="0"/>
              </a:rPr>
              <a:t> к считывателю системы контроля и управления доступом. </a:t>
            </a:r>
          </a:p>
          <a:p>
            <a:pPr marL="342900" indent="-342900">
              <a:buFontTx/>
              <a:buAutoNum type="arabicParenR"/>
            </a:pPr>
            <a:r>
              <a:rPr lang="ru-RU" sz="1600" dirty="0">
                <a:latin typeface="Verdana" pitchFamily="34" charset="0"/>
              </a:rPr>
              <a:t>При отсутствии чипа необходимо предъявлять документ </a:t>
            </a:r>
            <a:r>
              <a:rPr lang="ru-RU" sz="1600" b="1" dirty="0">
                <a:solidFill>
                  <a:srgbClr val="000000"/>
                </a:solidFill>
              </a:rPr>
              <a:t>ОХРАННИКУ</a:t>
            </a:r>
            <a:r>
              <a:rPr lang="ru-RU" sz="1600" dirty="0">
                <a:latin typeface="Verdana" pitchFamily="34" charset="0"/>
              </a:rPr>
              <a:t> удостоверяющий личность с обязательной регистрацией в журнале регистрации посетителей. При утере чипа своевременно  сообщить об этом вахтеру.</a:t>
            </a:r>
            <a:endParaRPr lang="ru-RU" sz="1600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ru-RU" sz="1600" dirty="0">
                <a:latin typeface="Verdana" pitchFamily="34" charset="0"/>
              </a:rPr>
              <a:t>При входе в здание проявлять бдительность и </a:t>
            </a:r>
            <a:r>
              <a:rPr lang="ru-RU" sz="1600" b="1" dirty="0">
                <a:latin typeface="Verdana" pitchFamily="34" charset="0"/>
              </a:rPr>
              <a:t>не пропускать за собой посторонних лиц</a:t>
            </a:r>
            <a:r>
              <a:rPr lang="ru-RU" sz="1600" dirty="0">
                <a:latin typeface="Verdana" pitchFamily="34" charset="0"/>
              </a:rPr>
              <a:t> (либо сообщить о них сотрудникам ДОУ).</a:t>
            </a:r>
            <a:r>
              <a:rPr lang="ru-R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</a:p>
          <a:p>
            <a:pPr marL="342900" indent="-342900">
              <a:buFontTx/>
              <a:buAutoNum type="arabicParenR"/>
            </a:pPr>
            <a:r>
              <a:rPr lang="ru-RU" sz="1600" dirty="0">
                <a:latin typeface="Verdana" pitchFamily="34" charset="0"/>
              </a:rPr>
              <a:t>Не входить в здание с объемными предметами (сумки, коробки, чемоданы, крупногабаритные свертки и т.д.), запрещёнными для проноса в здание предметами. </a:t>
            </a:r>
          </a:p>
          <a:p>
            <a:pPr marL="342900" indent="-342900">
              <a:buFontTx/>
              <a:buAutoNum type="arabicParenR"/>
            </a:pPr>
            <a:r>
              <a:rPr lang="ru-RU" sz="1600" dirty="0">
                <a:latin typeface="Verdana" pitchFamily="34" charset="0"/>
              </a:rPr>
              <a:t>Соблюдать установленный порядок пропуска на территорию и в здание ДОУ, за нарушение пропускного режима охраняемого объекта наступает ответственность по ст.20.17. Кодекса Российской Федерации об административных правонарушениях от 30.12.2001 №195-ФЗ.</a:t>
            </a:r>
          </a:p>
          <a:p>
            <a:pPr marL="342900" indent="-342900">
              <a:buFontTx/>
              <a:buAutoNum type="arabicParenR"/>
            </a:pPr>
            <a:r>
              <a:rPr lang="ru-RU" sz="1200" dirty="0">
                <a:solidFill>
                  <a:srgbClr val="000000"/>
                </a:solidFill>
              </a:rPr>
              <a:t>Ознакомиться с Положением о пропускном и </a:t>
            </a:r>
            <a:r>
              <a:rPr lang="ru-RU" sz="1200" dirty="0" err="1">
                <a:solidFill>
                  <a:srgbClr val="000000"/>
                </a:solidFill>
              </a:rPr>
              <a:t>внутриобъектовом</a:t>
            </a:r>
            <a:r>
              <a:rPr lang="ru-RU" sz="1200" dirty="0">
                <a:solidFill>
                  <a:srgbClr val="000000"/>
                </a:solidFill>
              </a:rPr>
              <a:t> режиме в МАДОУ  ДС №29 «Ёлочка» вы можете на официальном сайте ДОУ и в холле (информационный стенд) на 1 этаже.</a:t>
            </a:r>
          </a:p>
          <a:p>
            <a:pPr marL="342900" indent="-342900">
              <a:buFontTx/>
              <a:buAutoNum type="arabicParenR"/>
            </a:pPr>
            <a:endParaRPr lang="ru-RU" sz="1200" dirty="0">
              <a:latin typeface="Verdana" pitchFamily="34" charset="0"/>
            </a:endParaRPr>
          </a:p>
        </p:txBody>
      </p:sp>
      <p:pic>
        <p:nvPicPr>
          <p:cNvPr id="14341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13350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2598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9088"/>
            <a:ext cx="91440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5857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1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358246" cy="4714908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71472" y="571480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ru-RU" sz="1400" b="1" dirty="0" smtClean="0">
                <a:latin typeface="Montserrat"/>
              </a:rPr>
              <a:t>Уважаемые родители!!!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Доводим до вашего сведения о том, что в образовательной организации разработаны локальные нормативные акты по противодействию коррупции, с которыми Вы можете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ознакоиться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официальном сайте ДОУ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http:/dou29.edunv.ru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     в разделе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Противодействие коррупции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48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"/>
          <p:cNvSpPr txBox="1">
            <a:spLocks/>
          </p:cNvSpPr>
          <p:nvPr/>
        </p:nvSpPr>
        <p:spPr>
          <a:xfrm>
            <a:off x="611188" y="692150"/>
            <a:ext cx="8548687" cy="54737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900113" y="981075"/>
            <a:ext cx="7704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33333"/>
                </a:solidFill>
                <a:latin typeface="Montserrat"/>
              </a:rPr>
              <a:t>                           </a:t>
            </a:r>
            <a:endParaRPr lang="ru-RU">
              <a:solidFill>
                <a:srgbClr val="333333"/>
              </a:solidFill>
              <a:latin typeface="Montserrat"/>
            </a:endParaRPr>
          </a:p>
        </p:txBody>
      </p:sp>
      <p:sp>
        <p:nvSpPr>
          <p:cNvPr id="6" name="Заголовок 10"/>
          <p:cNvSpPr txBox="1">
            <a:spLocks/>
          </p:cNvSpPr>
          <p:nvPr/>
        </p:nvSpPr>
        <p:spPr>
          <a:xfrm>
            <a:off x="712788" y="981075"/>
            <a:ext cx="8067675" cy="5761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Tx/>
              <a:buAutoNum type="arabicParenR"/>
            </a:pPr>
            <a:endParaRPr lang="ru-RU" sz="1200" dirty="0">
              <a:latin typeface="Verdana" pitchFamily="34" charset="0"/>
            </a:endParaRPr>
          </a:p>
        </p:txBody>
      </p:sp>
      <p:pic>
        <p:nvPicPr>
          <p:cNvPr id="2050" name="Picture 2" descr="C:\Users\Детский Сад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643998" cy="53028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348" y="5572141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сообщением об известных Вам фактах коррупции                                          в МАДОУ г. Нижневартовска ДС №29 "Ёлочка" Вы можете обратиться к руководителю  МАДОУ по телефону 8 (3466) 46 - 56 – 50</a:t>
            </a:r>
          </a:p>
        </p:txBody>
      </p:sp>
    </p:spTree>
    <p:extLst>
      <p:ext uri="{BB962C8B-B14F-4D97-AF65-F5344CB8AC3E}">
        <p14:creationId xmlns:p14="http://schemas.microsoft.com/office/powerpoint/2010/main" val="3389295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56592" y="1700808"/>
            <a:ext cx="104872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Дополнительные</a:t>
            </a:r>
          </a:p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платные услуги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9458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2286016" cy="207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1667002"/>
            <a:ext cx="41713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Повестка 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2413337"/>
            <a:ext cx="741682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400" dirty="0" smtClean="0"/>
              <a:t>Возрастные </a:t>
            </a:r>
            <a:r>
              <a:rPr lang="ru-RU" sz="2400" dirty="0"/>
              <a:t>особенности детей 4-5 лет.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/>
              <a:t>Ознакомление </a:t>
            </a:r>
            <a:r>
              <a:rPr lang="ru-RU" sz="2400" dirty="0"/>
              <a:t>с программой « От рождения до школы» под </a:t>
            </a:r>
            <a:r>
              <a:rPr lang="ru-RU" sz="2400" dirty="0" smtClean="0"/>
              <a:t>редакцией </a:t>
            </a:r>
            <a:r>
              <a:rPr lang="ru-RU" sz="2400" dirty="0"/>
              <a:t>Н.Е. </a:t>
            </a:r>
            <a:r>
              <a:rPr lang="ru-RU" sz="2400" dirty="0" err="1"/>
              <a:t>Веракса</a:t>
            </a:r>
            <a:r>
              <a:rPr lang="ru-RU" sz="2400" dirty="0"/>
              <a:t>, М.А. Васильевой и Т.С. </a:t>
            </a:r>
            <a:r>
              <a:rPr lang="ru-RU" sz="2400" dirty="0" smtClean="0"/>
              <a:t>Комаровой.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/>
              <a:t>Добро пожаловать в родительский клуб «Мы партнеры</a:t>
            </a:r>
            <a:r>
              <a:rPr lang="ru-RU" sz="2400" dirty="0" smtClean="0"/>
              <a:t>»;</a:t>
            </a:r>
            <a:endParaRPr lang="ru-RU" sz="2400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/>
              <a:t> </a:t>
            </a:r>
            <a:r>
              <a:rPr lang="ru-RU" sz="2400" dirty="0"/>
              <a:t>Проведение профилактической работы по вопросам </a:t>
            </a:r>
            <a:r>
              <a:rPr lang="ru-RU" sz="2400" dirty="0" smtClean="0"/>
              <a:t>безопасности.</a:t>
            </a:r>
            <a:endParaRPr lang="ru-RU" sz="2400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2400" dirty="0" smtClean="0"/>
              <a:t>Разное (</a:t>
            </a:r>
            <a:r>
              <a:rPr lang="ru-RU" sz="2400" dirty="0" err="1" smtClean="0"/>
              <a:t>доп.услуги</a:t>
            </a:r>
            <a:r>
              <a:rPr lang="ru-RU" sz="2400" dirty="0" smtClean="0"/>
              <a:t> и </a:t>
            </a:r>
            <a:r>
              <a:rPr lang="ru-RU" sz="2400" dirty="0" err="1" smtClean="0"/>
              <a:t>т.д</a:t>
            </a:r>
            <a:r>
              <a:rPr lang="ru-RU" sz="2400" dirty="0" smtClean="0"/>
              <a:t>)</a:t>
            </a:r>
            <a:endParaRPr lang="ru-RU" sz="2400" dirty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endParaRPr 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490408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Цели:</a:t>
            </a:r>
          </a:p>
          <a:p>
            <a:r>
              <a:rPr lang="ru-RU" sz="1400" dirty="0"/>
              <a:t>расширение контакта между педагогами и родителями;</a:t>
            </a:r>
          </a:p>
          <a:p>
            <a:r>
              <a:rPr lang="ru-RU" sz="1400" dirty="0"/>
              <a:t>моделирование перспектив взаимодействия на новый учебный год;</a:t>
            </a:r>
          </a:p>
          <a:p>
            <a:r>
              <a:rPr lang="ru-RU" sz="1400" dirty="0"/>
              <a:t>повышение педагогической культуры родителей.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763284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</a:t>
            </a:r>
            <a:r>
              <a:rPr lang="ru-RU" dirty="0" smtClean="0">
                <a:solidFill>
                  <a:srgbClr val="FF0000"/>
                </a:solidFill>
              </a:rPr>
              <a:t>Занятия </a:t>
            </a:r>
            <a:r>
              <a:rPr lang="ru-RU" dirty="0">
                <a:solidFill>
                  <a:srgbClr val="FF0000"/>
                </a:solidFill>
              </a:rPr>
              <a:t>«Волшебный песок» </a:t>
            </a:r>
          </a:p>
          <a:p>
            <a:endParaRPr lang="ru-RU" dirty="0"/>
          </a:p>
          <a:p>
            <a:r>
              <a:rPr lang="ru-RU" dirty="0"/>
              <a:t>Цель: </a:t>
            </a:r>
            <a:r>
              <a:rPr lang="ru-RU" sz="1600" dirty="0">
                <a:solidFill>
                  <a:srgbClr val="0070C0"/>
                </a:solidFill>
              </a:rPr>
              <a:t>Развитие мелкой моторики, восприятия, мышления, памяти, внимания, речи, навыков самоконтроля и </a:t>
            </a:r>
            <a:r>
              <a:rPr lang="ru-RU" sz="1600" dirty="0" err="1">
                <a:solidFill>
                  <a:srgbClr val="0070C0"/>
                </a:solidFill>
              </a:rPr>
              <a:t>саморегуляции</a:t>
            </a:r>
            <a:r>
              <a:rPr lang="ru-RU" sz="1600" dirty="0">
                <a:solidFill>
                  <a:srgbClr val="0070C0"/>
                </a:solidFill>
              </a:rPr>
              <a:t>, творческого мышления, воображения и фантазии; способствовать психическому и личностному росту ребенка через создание зоны ближайшего развития.</a:t>
            </a:r>
          </a:p>
          <a:p>
            <a:r>
              <a:rPr lang="ru-RU" sz="1400" dirty="0"/>
              <a:t>Работа по профилактике эмоционального состояния детей средствами песочной терапии позволяет достичь следующих результатов:</a:t>
            </a:r>
          </a:p>
          <a:p>
            <a:r>
              <a:rPr lang="ru-RU" sz="1400" dirty="0">
                <a:solidFill>
                  <a:schemeClr val="accent2"/>
                </a:solidFill>
              </a:rPr>
              <a:t>- игра в песок позитивно влияет на эмоциональное самочувствие детей: снимает стрессовые состояния, снимает стрессовые состояния, снижает уровень нервно-психического напряжения. Поднимает общий эмоциональный тонус, способствует возникновению положительных эмоций.</a:t>
            </a:r>
          </a:p>
          <a:p>
            <a:r>
              <a:rPr lang="ru-RU" sz="1400" dirty="0">
                <a:solidFill>
                  <a:schemeClr val="accent2"/>
                </a:solidFill>
              </a:rPr>
              <a:t>- песочные игры позволяют получить опыт самостоятельного разрешения конфликтов, совместно преодоления трудностей, дети  учатся слушать и слышать другого. </a:t>
            </a:r>
          </a:p>
          <a:p>
            <a:r>
              <a:rPr lang="ru-RU" sz="1400" dirty="0">
                <a:solidFill>
                  <a:schemeClr val="accent2"/>
                </a:solidFill>
              </a:rPr>
              <a:t>- игры с песком и водой позволяют формировать и развивать познавательный интерес способствовать к логическому мышлению, формировать элементарные математические представления.</a:t>
            </a:r>
          </a:p>
          <a:p>
            <a:r>
              <a:rPr lang="ru-RU" sz="1400" dirty="0">
                <a:solidFill>
                  <a:schemeClr val="accent2"/>
                </a:solidFill>
              </a:rPr>
              <a:t> В игре с песком и водой у детей формируется психические процессы мышление, внимание, память, восприятие, речевые функции</a:t>
            </a:r>
          </a:p>
          <a:p>
            <a:r>
              <a:rPr lang="ru-RU" sz="1400" dirty="0">
                <a:solidFill>
                  <a:schemeClr val="accent2"/>
                </a:solidFill>
              </a:rPr>
              <a:t>- в песочнице создаются дополнительные возможности развития сенсомоторных функций (особенно тактильной чувствительности).</a:t>
            </a:r>
          </a:p>
        </p:txBody>
      </p:sp>
    </p:spTree>
    <p:extLst>
      <p:ext uri="{BB962C8B-B14F-4D97-AF65-F5344CB8AC3E}">
        <p14:creationId xmlns:p14="http://schemas.microsoft.com/office/powerpoint/2010/main" val="3694686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73016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>
          <a:xfrm>
            <a:off x="5436096" y="448072"/>
            <a:ext cx="3168352" cy="2999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0303"/>
            <a:ext cx="3875585" cy="2906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679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92696"/>
            <a:ext cx="7153239" cy="17920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2996952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ЛЕГО-конструирование – это современное средство обучения детей. Использование ЛЕГО-конструкторов в дополнительном образовании повышает мотивацию обучающихся к обучению, т.к. при этом требуются знания практически из всех учебных дисциплин от искусств и истории, до математики и естественных наук.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972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47664" y="404664"/>
            <a:ext cx="6673933" cy="537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Какие навыки развивают дети на занятиях LEGO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609512" y="1196752"/>
            <a:ext cx="8066943" cy="468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Развивают мелкую моторику рук стимулирующие в будущем общее речевое развитие и умственные способности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Учатся правильно и быстро ориентироваться в пространстве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Получают математические знания о счете, форме, пропорции, симметрии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Расширяют свои представления об окружающем мире - об архитектуре, транспорте, ландшафте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Развивают внимание, способность сосредоточиться, память, мышление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Учатся воображать, фантазировать, творчески мыслить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Овладевают умением мысленно разделить предмет на составные части и собрать из частей целое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Учатся общаться друг с другом, устраивать совместные игры, уважать свой и чужой труд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15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6" y="648983"/>
            <a:ext cx="7291448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96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486" r="7293" b="15217"/>
          <a:stretch/>
        </p:blipFill>
        <p:spPr>
          <a:xfrm>
            <a:off x="2843808" y="3010735"/>
            <a:ext cx="2376264" cy="3432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5882" b="18995"/>
          <a:stretch/>
        </p:blipFill>
        <p:spPr>
          <a:xfrm>
            <a:off x="4860031" y="273453"/>
            <a:ext cx="3941055" cy="2545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5330" b="20515"/>
          <a:stretch/>
        </p:blipFill>
        <p:spPr>
          <a:xfrm>
            <a:off x="5220072" y="2923056"/>
            <a:ext cx="3456384" cy="3415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538" y="241609"/>
            <a:ext cx="4267151" cy="2846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43" y="3104193"/>
            <a:ext cx="2408129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708920"/>
            <a:ext cx="83196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0553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1052736"/>
            <a:ext cx="74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Возрастные особенности детей 4-5 лет</a:t>
            </a:r>
          </a:p>
          <a:p>
            <a:endParaRPr lang="ru-RU" sz="2400" dirty="0"/>
          </a:p>
          <a:p>
            <a:r>
              <a:rPr lang="ru-RU" sz="2400" dirty="0"/>
              <a:t>1. Стремление к самостоятельности. </a:t>
            </a:r>
          </a:p>
          <a:p>
            <a:r>
              <a:rPr lang="ru-RU" sz="2400" dirty="0"/>
              <a:t>2. Этические представления. </a:t>
            </a:r>
          </a:p>
          <a:p>
            <a:r>
              <a:rPr lang="ru-RU" sz="2400" dirty="0"/>
              <a:t>3. Творческие способности. </a:t>
            </a:r>
          </a:p>
          <a:p>
            <a:r>
              <a:rPr lang="ru-RU" sz="2400" dirty="0"/>
              <a:t>4. Страхи как следствие развитого воображения. </a:t>
            </a:r>
          </a:p>
          <a:p>
            <a:r>
              <a:rPr lang="ru-RU" sz="2400" dirty="0"/>
              <a:t>5. Отношения со сверстниками. </a:t>
            </a:r>
          </a:p>
          <a:p>
            <a:r>
              <a:rPr lang="ru-RU" sz="2400" dirty="0" smtClean="0"/>
              <a:t>6</a:t>
            </a:r>
            <a:r>
              <a:rPr lang="ru-RU" sz="2400" dirty="0"/>
              <a:t>. Активная любознательность.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293096"/>
            <a:ext cx="2286198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8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Программа  </a:t>
            </a:r>
            <a:r>
              <a:rPr lang="ru-RU" b="1" i="1" dirty="0"/>
              <a:t>«От рождения до школы» </a:t>
            </a:r>
            <a:r>
              <a:rPr lang="ru-RU" dirty="0"/>
              <a:t>под редакцией Н.Е. </a:t>
            </a:r>
            <a:r>
              <a:rPr lang="ru-RU" dirty="0" err="1"/>
              <a:t>Вераксы</a:t>
            </a:r>
            <a:r>
              <a:rPr lang="ru-RU" dirty="0"/>
              <a:t>, </a:t>
            </a:r>
            <a:r>
              <a:rPr lang="ru-RU" dirty="0" smtClean="0"/>
              <a:t>М.А</a:t>
            </a:r>
            <a:r>
              <a:rPr lang="ru-RU" dirty="0"/>
              <a:t>. Васильевой и Т.С. Комаровой.</a:t>
            </a:r>
          </a:p>
          <a:p>
            <a:pPr algn="just"/>
            <a:r>
              <a:rPr lang="ru-RU" b="1" u="sng" dirty="0"/>
              <a:t>Цели программы </a:t>
            </a:r>
            <a:r>
              <a:rPr lang="ru-RU" dirty="0"/>
              <a:t>– создание благоприятных условий для полноценного проживания ребенком дошкольного детства, формирование основ базовой культуры личности , всестороннее развитие психических и физических качеств </a:t>
            </a:r>
            <a:r>
              <a:rPr lang="ru-RU" dirty="0" smtClean="0"/>
              <a:t>в соответствии </a:t>
            </a:r>
            <a:r>
              <a:rPr lang="ru-RU" dirty="0"/>
              <a:t>с возрастными и индивидуальными особенностями , подготовка ребенка к жизни в современном обществе</a:t>
            </a:r>
          </a:p>
          <a:p>
            <a:pPr algn="just"/>
            <a:r>
              <a:rPr lang="ru-RU" sz="1600" b="1" i="1" u="sng" dirty="0"/>
              <a:t>Задачи:</a:t>
            </a:r>
          </a:p>
          <a:p>
            <a:pPr algn="just"/>
            <a:r>
              <a:rPr lang="ru-RU" sz="1600" dirty="0"/>
              <a:t>•	Забота о здоровье, эмоциональном благополучии и современном всестороннем развитии каждого ребенка.</a:t>
            </a:r>
          </a:p>
          <a:p>
            <a:pPr algn="just"/>
            <a:r>
              <a:rPr lang="ru-RU" sz="1600" dirty="0"/>
              <a:t>•	Создание в группах атмосферы доброжелательного отношения ко всем воспитанникам.</a:t>
            </a:r>
          </a:p>
          <a:p>
            <a:pPr algn="just"/>
            <a:r>
              <a:rPr lang="ru-RU" sz="1600" dirty="0"/>
              <a:t>•	Вариативность использования образовательного материала, позволяющего развивать творчество в соответствии и наклонностями каждого ребенка.</a:t>
            </a:r>
          </a:p>
          <a:p>
            <a:pPr algn="just"/>
            <a:r>
              <a:rPr lang="ru-RU" sz="1600" dirty="0"/>
              <a:t>•	Уважительное отношение к результатам детского творчества.</a:t>
            </a:r>
          </a:p>
          <a:p>
            <a:pPr algn="just"/>
            <a:r>
              <a:rPr lang="ru-RU" sz="1600" dirty="0"/>
              <a:t>•	Обеспечение развития ребенка в процессе воспитания и обучения.</a:t>
            </a:r>
          </a:p>
          <a:p>
            <a:pPr algn="just"/>
            <a:r>
              <a:rPr lang="ru-RU" sz="1600" dirty="0"/>
              <a:t>•	Обеспечения участия семьи в жизни групп детского сада и дошкольного учреждения в целом.</a:t>
            </a:r>
          </a:p>
          <a:p>
            <a:pPr algn="just"/>
            <a:r>
              <a:rPr lang="ru-RU" sz="1600" dirty="0"/>
              <a:t>•	Соблюдение преемственности в работе детского сада и начальной школы , исключающей умственные и физические перегрузки в содержании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01860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7724760" cy="34215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725144"/>
            <a:ext cx="1922677" cy="1743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7763" y="548680"/>
            <a:ext cx="6603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  <a:latin typeface="Century Gothic" panose="020B0502020202020204"/>
              </a:rPr>
              <a:t>Образовательные области</a:t>
            </a:r>
            <a:endParaRPr lang="ru-RU" sz="32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841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24744"/>
            <a:ext cx="82089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развитие: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Считать в пределах 5 (количественный счет), отвечать на вопрос «сколько всего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 Сравнивать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группы предметов, используя счет;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Сравнивать 5 предметов разной длины, высоты, раскладывая их в возрастающем порядке по длине, высоте;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Узнавать и называть треугольник, отличать его от круга и квадрата;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Различать и называть части суток;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Определять направление движения от себя (право, лево, вперед, назад, верх, низ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);Знать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правую и левую руку;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Знать и называть основные детали строительного материала (куб, брусок, пластины);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Учить анализировать образец постройки: выделять основные части и различать их по величине и форме;</a:t>
            </a:r>
          </a:p>
          <a:p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</a:p>
        </p:txBody>
      </p:sp>
    </p:spTree>
    <p:extLst>
      <p:ext uri="{BB962C8B-B14F-4D97-AF65-F5344CB8AC3E}">
        <p14:creationId xmlns:p14="http://schemas.microsoft.com/office/powerpoint/2010/main" val="347638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5" y="764704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Уметь конструировать из бумаги: сгибать прямоугольный лист бумаги пополам, совмещая стороны и углы;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Уметь  вычленять признаки предметов (цвет, форму, величину);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Определять материал, из которого изготовлена вещь (дерево, металл, бумага, ткань);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Знать предметы мебели, одежды, посуды, некоторые фрукты, транспорт (автомашины, поезд, самолёт, пароход) ближайшего окружения;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Различать и называть части тела животного и человека;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Узнавать и называть 3-4 дерева, один кустарник, 3-4 травянистых растений;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Различать по вкусу, цвету, величине и форме 3-5 вида овощей и фруктов;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Знать 2-3 вида лесных ягод, грибов (съедобных и несъедобных);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Называть насекомых;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Иметь представления о жизни в природных условиях диких животных (заяц, лиса, медведь, волк белка, ёж): как передвигаются, чем питаются, как спасаются от врагов, приспосабливаются к жизни в зимних условиях;</a:t>
            </a:r>
          </a:p>
          <a:p>
            <a:pPr algn="just"/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Иметь представления о домашних животных и их детёнышах (об особенностях поведения, передвижения, о том, что едят, какую пользу приносят людям)</a:t>
            </a:r>
          </a:p>
        </p:txBody>
      </p:sp>
    </p:spTree>
    <p:extLst>
      <p:ext uri="{BB962C8B-B14F-4D97-AF65-F5344CB8AC3E}">
        <p14:creationId xmlns:p14="http://schemas.microsoft.com/office/powerpoint/2010/main" val="47646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9710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Речевое развитие: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Правильно произносить все звуки родного языка;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Использовать в речи существительные, обозначающие профессии;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Употреблять существительные с обобщающим значением: овощи, фрукты, ягоды, животные;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Согласовывать слова в роде, числе, падеже;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Употреблять предложения с однородными членами;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Пересказывать небольшие литературные тексты, составлять рассказ по сюжетной картине, игрушке, предметам;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Уметь отвечать на вопросы по содержанию прочитанного;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Читать наизусть небольшие стихотворения, </a:t>
            </a:r>
            <a:r>
              <a:rPr lang="ru-RU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потешки</a:t>
            </a: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  <a:endParaRPr lang="ru-RU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Воспроизводить содержание художественных произведений с помощью вопросов воспитателя.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2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2493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развитие: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Правильно передавать в рисунке форму, строение предметов, расположение частей, отношение по величине;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Изображать в одном рисунке несколько предметов, располагая их на одной линии, на всём листе, связывать их единым содержанием;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Создавать узоры на полосе, квадрате, круге,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розете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ритмично располагая элементы;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Лепить предметы, состоящие из нескольких частей;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Использовать приёмы оттягивания, сглаживания, вдавливания, прижимания и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примазывания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Владеть навыком рационального деление пластилина, использовать в работе стеку;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Правильно держать ножницы и действовать ими;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Резать по диагонали квадрат, вырезать круг из квадрата, овал - из четырёхугольника, делать косые срезы;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Раскладывать и наклеивать предметы, состоящие из отдельных частей;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Составлять узоры из растительных и геометрических форм на полосе, квадрате, круге,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розете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чередовать их по цвету, форме, величине и последовательно наклеивать.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white"/>
                </a:solidFill>
                <a:latin typeface="Century Gothic" panose="020B0502020202020204"/>
              </a:rPr>
              <a:t/>
            </a:r>
            <a:br>
              <a:rPr lang="ru-RU" dirty="0" smtClean="0">
                <a:solidFill>
                  <a:prstClr val="white"/>
                </a:solidFill>
                <a:latin typeface="Century Gothic" panose="020B0502020202020204"/>
              </a:rPr>
            </a:br>
            <a:endParaRPr lang="ru-RU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655920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3703</TotalTime>
  <Words>1068</Words>
  <Application>Microsoft Office PowerPoint</Application>
  <PresentationFormat>Экран (4:3)</PresentationFormat>
  <Paragraphs>166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Montserrat</vt:lpstr>
      <vt:lpstr>Times New Roman</vt:lpstr>
      <vt:lpstr>Verdana</vt:lpstr>
      <vt:lpstr>Wingdings 2</vt:lpstr>
      <vt:lpstr>Аспект</vt:lpstr>
      <vt:lpstr>Родительское собрание  в группе общеразвивающей направленности  для детей среднего дошкольного возраста  от 4 - до 5 лет «Начинаем новый учебный год»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результатах выполнения «Программы развития МАДОУ г.Нижневартовска ДС №29 «Ёлочка» на 2018 -  2025 годы и на период до 2030 года»  за 2017-2019 гг.</dc:title>
  <dc:creator>User</dc:creator>
  <cp:lastModifiedBy>Admin</cp:lastModifiedBy>
  <cp:revision>265</cp:revision>
  <dcterms:created xsi:type="dcterms:W3CDTF">2020-02-11T05:48:15Z</dcterms:created>
  <dcterms:modified xsi:type="dcterms:W3CDTF">2022-09-29T06:39:06Z</dcterms:modified>
</cp:coreProperties>
</file>